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Lst>
  <p:notesMasterIdLst>
    <p:notesMasterId r:id="rId53"/>
  </p:notesMasterIdLst>
  <p:sldIdLst>
    <p:sldId id="259" r:id="rId6"/>
    <p:sldId id="418" r:id="rId7"/>
    <p:sldId id="286" r:id="rId8"/>
    <p:sldId id="296" r:id="rId9"/>
    <p:sldId id="287" r:id="rId10"/>
    <p:sldId id="301" r:id="rId11"/>
    <p:sldId id="292" r:id="rId12"/>
    <p:sldId id="293" r:id="rId13"/>
    <p:sldId id="449" r:id="rId14"/>
    <p:sldId id="458" r:id="rId15"/>
    <p:sldId id="445" r:id="rId16"/>
    <p:sldId id="275" r:id="rId17"/>
    <p:sldId id="288" r:id="rId18"/>
    <p:sldId id="447" r:id="rId19"/>
    <p:sldId id="294" r:id="rId20"/>
    <p:sldId id="289" r:id="rId21"/>
    <p:sldId id="302" r:id="rId22"/>
    <p:sldId id="262" r:id="rId23"/>
    <p:sldId id="263" r:id="rId24"/>
    <p:sldId id="264" r:id="rId25"/>
    <p:sldId id="265" r:id="rId26"/>
    <p:sldId id="283" r:id="rId27"/>
    <p:sldId id="277" r:id="rId28"/>
    <p:sldId id="291" r:id="rId29"/>
    <p:sldId id="267" r:id="rId30"/>
    <p:sldId id="268" r:id="rId31"/>
    <p:sldId id="269" r:id="rId32"/>
    <p:sldId id="270" r:id="rId33"/>
    <p:sldId id="271" r:id="rId34"/>
    <p:sldId id="280" r:id="rId35"/>
    <p:sldId id="272" r:id="rId36"/>
    <p:sldId id="274" r:id="rId37"/>
    <p:sldId id="273" r:id="rId38"/>
    <p:sldId id="297" r:id="rId39"/>
    <p:sldId id="305" r:id="rId40"/>
    <p:sldId id="279" r:id="rId41"/>
    <p:sldId id="299" r:id="rId42"/>
    <p:sldId id="284" r:id="rId43"/>
    <p:sldId id="285" r:id="rId44"/>
    <p:sldId id="295" r:id="rId45"/>
    <p:sldId id="298" r:id="rId46"/>
    <p:sldId id="311" r:id="rId47"/>
    <p:sldId id="443" r:id="rId48"/>
    <p:sldId id="258" r:id="rId49"/>
    <p:sldId id="414" r:id="rId50"/>
    <p:sldId id="439" r:id="rId51"/>
    <p:sldId id="46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259"/>
          </p14:sldIdLst>
        </p14:section>
        <p14:section name="Presentation" id="{4B81BE2A-B99D-4E1E-BB9D-735D73F7397E}">
          <p14:sldIdLst>
            <p14:sldId id="418"/>
            <p14:sldId id="286"/>
            <p14:sldId id="296"/>
            <p14:sldId id="287"/>
            <p14:sldId id="301"/>
            <p14:sldId id="292"/>
            <p14:sldId id="293"/>
            <p14:sldId id="449"/>
            <p14:sldId id="458"/>
            <p14:sldId id="445"/>
            <p14:sldId id="275"/>
            <p14:sldId id="288"/>
            <p14:sldId id="447"/>
            <p14:sldId id="294"/>
            <p14:sldId id="289"/>
            <p14:sldId id="302"/>
            <p14:sldId id="262"/>
            <p14:sldId id="263"/>
            <p14:sldId id="264"/>
            <p14:sldId id="265"/>
            <p14:sldId id="283"/>
            <p14:sldId id="277"/>
            <p14:sldId id="291"/>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55422" autoAdjust="0"/>
  </p:normalViewPr>
  <p:slideViewPr>
    <p:cSldViewPr snapToGrid="0">
      <p:cViewPr varScale="1">
        <p:scale>
          <a:sx n="64" d="100"/>
          <a:sy n="64" d="100"/>
        </p:scale>
        <p:origin x="564" y="72"/>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10/1/2020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800" dirty="0"/>
              <a:t>I just want to start by saying I hope everyone is safe and healthy and is doing everything they can do to stay that way, including staying at home and taking all appropriate precautions, even if your local government isn’t insisting you do so. </a:t>
            </a:r>
          </a:p>
          <a:p>
            <a:endParaRPr lang="en-CA" sz="1800" dirty="0"/>
          </a:p>
          <a:p>
            <a:r>
              <a:rPr lang="en-CA" sz="1800" dirty="0"/>
              <a:t>If you’ve become unemployed recently because of the pandemic, please reach out to me on LinkedIn, my wife and I would be happy to share time and resources with you in your job search, she has a lot of experience in this area, and we’d be happy to spend some free time on resume review and interview coaching. We are happy to help.</a:t>
            </a:r>
          </a:p>
          <a:p>
            <a:endParaRPr lang="en-CA" sz="1800" dirty="0"/>
          </a:p>
          <a:p>
            <a:r>
              <a:rPr lang="en-CA" sz="1800" dirty="0"/>
              <a:t>A little about me at the beginning, I’m a Principal Consultant out of Baton Rouge and a Microsoft MVP and more relevant, I have been a SME for item review and an item writer of SQL Server certification exam test questions since 2012, something that does not sound very exciting, but it is still quite informative and useful to me in my career.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95D65-F9D0-489D-BCF8-B935B2E6D2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but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notes first&gt; </a:t>
            </a:r>
          </a:p>
          <a:p>
            <a:r>
              <a:rPr lang="en-US" sz="1200" b="0" dirty="0">
                <a:solidFill>
                  <a:schemeClr val="tx1"/>
                </a:solidFill>
                <a:latin typeface="+mn-lt"/>
              </a:rPr>
              <a:t>Microsoft subcontracts out SMEs globally for various phases of question development. Topics are removed from the exam’s </a:t>
            </a:r>
            <a:r>
              <a:rPr lang="en-US" sz="1200" b="0" i="1" dirty="0">
                <a:solidFill>
                  <a:schemeClr val="tx1"/>
                </a:solidFill>
                <a:latin typeface="+mn-lt"/>
              </a:rPr>
              <a:t>domain </a:t>
            </a:r>
            <a:r>
              <a:rPr lang="en-US" sz="1200" b="0" dirty="0">
                <a:solidFill>
                  <a:schemeClr val="tx1"/>
                </a:solidFill>
                <a:latin typeface="+mn-lt"/>
              </a:rPr>
              <a:t>if none of the SMEs present could say they use it in real life. SME’s are asked questions about the value of different technical topics. </a:t>
            </a:r>
          </a:p>
          <a:p>
            <a:r>
              <a:rPr lang="en-US" sz="1200" b="0" dirty="0">
                <a:solidFill>
                  <a:schemeClr val="tx1"/>
                </a:solidFill>
                <a:latin typeface="+mn-lt"/>
              </a:rPr>
              <a:t>Then, how </a:t>
            </a:r>
            <a:r>
              <a:rPr lang="en-US" sz="1200" b="0" i="1" dirty="0">
                <a:solidFill>
                  <a:schemeClr val="tx1"/>
                </a:solidFill>
                <a:latin typeface="+mn-lt"/>
              </a:rPr>
              <a:t>many</a:t>
            </a:r>
            <a:r>
              <a:rPr lang="en-US" sz="1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1200" b="0" dirty="0">
              <a:solidFill>
                <a:schemeClr val="tx1"/>
              </a:solidFill>
              <a:latin typeface="+mn-lt"/>
            </a:endParaRPr>
          </a:p>
          <a:p>
            <a:pPr marL="571500" indent="-571500">
              <a:buFont typeface="Arial" panose="020B0604020202020204" pitchFamily="34" charset="0"/>
              <a:buChar char="•"/>
            </a:pPr>
            <a:r>
              <a:rPr lang="en-US" sz="1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1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1200" b="0" dirty="0">
                <a:solidFill>
                  <a:schemeClr val="tx1"/>
                </a:solidFill>
                <a:latin typeface="+mn-lt"/>
              </a:rPr>
              <a:t>Then a review process and alpha exam process occur with yet another group of SMEs to fine tune the items.</a:t>
            </a:r>
            <a:endParaRPr lang="en-US"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solidFill>
                  <a:schemeClr val="tx1"/>
                </a:solidFill>
                <a:latin typeface="+mn-lt"/>
              </a:rPr>
              <a:t>Here’s some insight into how questions are written, for you folks preparing for an exam.</a:t>
            </a:r>
          </a:p>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200" dirty="0"/>
              <a:t>&lt;notes&gt;</a:t>
            </a:r>
          </a:p>
          <a:p>
            <a:pPr lvl="0"/>
            <a:r>
              <a:rPr lang="en-US" sz="3200" dirty="0"/>
              <a:t>At Microsoft her name is Liberty Munson, she’s got a neat job.</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35</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&lt;click&gt;Gandalf already owns </a:t>
            </a:r>
            <a:r>
              <a:rPr lang="en-US" dirty="0" err="1"/>
              <a:t>Narya</a:t>
            </a:r>
            <a:r>
              <a:rPr lang="en-US" dirty="0"/>
              <a:t>, the Ring of Fire, one of the three Rings of Power made for the Elves. </a:t>
            </a:r>
          </a:p>
          <a:p>
            <a:endParaRPr lang="en-US" dirty="0"/>
          </a:p>
          <a:p>
            <a:r>
              <a:rPr lang="en-US" dirty="0"/>
              <a:t>&lt;click&gt;</a:t>
            </a:r>
          </a:p>
          <a:p>
            <a:r>
              <a:rPr lang="en-US" dirty="0"/>
              <a:t>Boromir is pretty much planning all along to get the ring back to Gondor. </a:t>
            </a:r>
          </a:p>
          <a:p>
            <a:endParaRPr lang="en-US" dirty="0"/>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 Smeagol was not present at the Council of Elrond, making this answer 100% incorrect, leaving nothing to doubt.</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46</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(2020)That said, I highly recommend, for data platform folks, the all-virtual PASS Summit happening this November. It was supposed to happen in Houston, but unfortunately it was cancelled. It’s now quite inexpensive, but same high quality content. But anyway.</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isn’t new, in the last generation of SQL exams, before the big push for Azure content, to get the SQL Server MCSA, you need to know how to build end-to-end Business Intelligence, SSIS, SSRS, SSAS, in addition to the expected administration and querying</a:t>
            </a:r>
            <a:r>
              <a:rPr lang="en-US" sz="1400" b="0" dirty="0">
                <a:solidFill>
                  <a:schemeClr val="tx1"/>
                </a:solidFill>
                <a:latin typeface="+mn-lt"/>
              </a:rPr>
              <a:t>. </a:t>
            </a: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295357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10/1/2020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10/1/2020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10/1/2020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10/1/2020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8.xml"/><Relationship Id="rId5" Type="http://schemas.openxmlformats.org/officeDocument/2006/relationships/image" Target="../media/image33.jpeg"/><Relationship Id="rId4" Type="http://schemas.openxmlformats.org/officeDocument/2006/relationships/hyperlink" Target="https://www.thewallsproject.org/programs/futures_fun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 y="53"/>
            <a:ext cx="12191813" cy="6857895"/>
          </a:xfrm>
          <a:prstGeom prst="rect">
            <a:avLst/>
          </a:prstGeom>
        </p:spPr>
      </p:pic>
      <p:sp>
        <p:nvSpPr>
          <p:cNvPr id="5" name="Title 4"/>
          <p:cNvSpPr>
            <a:spLocks noGrp="1"/>
          </p:cNvSpPr>
          <p:nvPr>
            <p:ph type="title"/>
          </p:nvPr>
        </p:nvSpPr>
        <p:spPr>
          <a:xfrm>
            <a:off x="95" y="52"/>
            <a:ext cx="12191813" cy="3428948"/>
          </a:xfrm>
        </p:spPr>
        <p:txBody>
          <a:bodyPr>
            <a:noAutofit/>
          </a:bodyPr>
          <a:lstStyle/>
          <a:p>
            <a:r>
              <a:rPr lang="en-US" sz="8000" dirty="0">
                <a:ln>
                  <a:solidFill>
                    <a:srgbClr val="92D050"/>
                  </a:solidFill>
                </a:ln>
                <a:solidFill>
                  <a:schemeClr val="bg1"/>
                </a:solidFill>
              </a:rPr>
              <a:t>Certification Exams Inside Out</a:t>
            </a:r>
          </a:p>
        </p:txBody>
      </p:sp>
      <p:sp>
        <p:nvSpPr>
          <p:cNvPr id="3" name="Content Placeholder 2"/>
          <p:cNvSpPr>
            <a:spLocks noGrp="1"/>
          </p:cNvSpPr>
          <p:nvPr>
            <p:ph idx="1"/>
          </p:nvPr>
        </p:nvSpPr>
        <p:spPr>
          <a:xfrm>
            <a:off x="6857990" y="5410170"/>
            <a:ext cx="5333919" cy="1307572"/>
          </a:xfrm>
        </p:spPr>
        <p:txBody>
          <a:bodyPr>
            <a:normAutofit fontScale="77500" lnSpcReduction="20000"/>
          </a:bodyPr>
          <a:lstStyle/>
          <a:p>
            <a:pPr marL="0" indent="0" algn="r">
              <a:lnSpc>
                <a:spcPct val="120000"/>
              </a:lnSpc>
            </a:pPr>
            <a:r>
              <a:rPr lang="en-US" sz="3200" dirty="0"/>
              <a:t>William Assaf</a:t>
            </a:r>
            <a:br>
              <a:rPr lang="en-US" sz="3200" dirty="0"/>
            </a:br>
            <a:r>
              <a:rPr lang="en-US" sz="3200" dirty="0"/>
              <a:t>Data Platform MVP</a:t>
            </a:r>
            <a:br>
              <a:rPr lang="en-US" sz="3200" dirty="0"/>
            </a:br>
            <a:r>
              <a:rPr lang="en-US" sz="3200" dirty="0"/>
              <a:t>Principal Consultant, Sparkhound</a:t>
            </a:r>
          </a:p>
        </p:txBody>
      </p:sp>
      <p:pic>
        <p:nvPicPr>
          <p:cNvPr id="4" name="Picture 2">
            <a:extLst>
              <a:ext uri="{FF2B5EF4-FFF2-40B4-BE49-F238E27FC236}">
                <a16:creationId xmlns:a16="http://schemas.microsoft.com/office/drawing/2014/main" id="{367D7B31-2A00-4748-8FEC-D02A4A490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77380"/>
            <a:ext cx="7075357" cy="1768839"/>
          </a:xfrm>
          <a:prstGeom prst="rect">
            <a:avLst/>
          </a:prstGeom>
          <a:solidFill>
            <a:schemeClr val="bg1"/>
          </a:solid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11</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18</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19</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for Cert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New Role-based Microsoft certs and exams</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44</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74" y="1600817"/>
            <a:ext cx="4698927" cy="992916"/>
          </a:xfrm>
        </p:spPr>
        <p:txBody>
          <a:bodyPr>
            <a:normAutofit/>
          </a:bodyPr>
          <a:lstStyle/>
          <a:p>
            <a:r>
              <a:rPr lang="en-US" sz="2222" dirty="0">
                <a:solidFill>
                  <a:schemeClr val="tx1"/>
                </a:solidFill>
                <a:latin typeface="Roboto" panose="02000000000000000000" pitchFamily="2" charset="0"/>
                <a:ea typeface="Roboto" panose="02000000000000000000" pitchFamily="2" charset="0"/>
              </a:rPr>
              <a:t>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SQLPASS Regional Mentor, </a:t>
            </a:r>
            <a:br>
              <a:rPr lang="en-US" sz="2222" dirty="0">
                <a:solidFill>
                  <a:schemeClr val="tx1"/>
                </a:solidFill>
                <a:latin typeface="Roboto" panose="02000000000000000000" pitchFamily="2" charset="0"/>
                <a:ea typeface="Roboto" panose="02000000000000000000" pitchFamily="2" charset="0"/>
              </a:rPr>
            </a:br>
            <a:r>
              <a:rPr lang="en-US" sz="2222" dirty="0" err="1">
                <a:solidFill>
                  <a:schemeClr val="tx1"/>
                </a:solidFill>
                <a:latin typeface="Roboto" panose="02000000000000000000" pitchFamily="2" charset="0"/>
                <a:ea typeface="Roboto" panose="02000000000000000000" pitchFamily="2" charset="0"/>
              </a:rPr>
              <a:t>SQLSat</a:t>
            </a:r>
            <a:r>
              <a:rPr lang="en-US" sz="2222" dirty="0">
                <a:solidFill>
                  <a:schemeClr val="tx1"/>
                </a:solidFill>
                <a:latin typeface="Roboto" panose="02000000000000000000" pitchFamily="2" charset="0"/>
                <a:ea typeface="Roboto" panose="02000000000000000000" pitchFamily="2" charset="0"/>
              </a:rPr>
              <a:t> and UG Co-Organizer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4192</TotalTime>
  <Words>5645</Words>
  <Application>Microsoft Office PowerPoint</Application>
  <PresentationFormat>Widescreen</PresentationFormat>
  <Paragraphs>516</Paragraphs>
  <Slides>47</Slides>
  <Notes>27</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47</vt:i4>
      </vt:variant>
    </vt:vector>
  </HeadingPairs>
  <TitlesOfParts>
    <vt:vector size="61" baseType="lpstr">
      <vt:lpstr>Arial</vt:lpstr>
      <vt:lpstr>Calibri</vt:lpstr>
      <vt:lpstr>Calibri Light</vt:lpstr>
      <vt:lpstr>Courier New</vt:lpstr>
      <vt:lpstr>Helvetica Neue</vt:lpstr>
      <vt:lpstr>Lucida Grande</vt:lpstr>
      <vt:lpstr>Raleway</vt:lpstr>
      <vt:lpstr>Roboto</vt:lpstr>
      <vt:lpstr>Wingdings</vt:lpstr>
      <vt:lpstr>SQL Server Security for Database Migrations Upgrades</vt:lpstr>
      <vt:lpstr>1_Office Theme</vt:lpstr>
      <vt:lpstr>2_Office Theme</vt:lpstr>
      <vt:lpstr>SQLSaturday Powerpoint - New</vt:lpstr>
      <vt:lpstr>SharePoint Benefits for Marketers - 1 2 13</vt:lpstr>
      <vt:lpstr>Certification Exams Inside Out</vt:lpstr>
      <vt:lpstr>Pop Quiz</vt:lpstr>
      <vt:lpstr>Summary</vt:lpstr>
      <vt:lpstr>Certified Technology Professionals</vt:lpstr>
      <vt:lpstr>What Exams Try to Test</vt:lpstr>
      <vt:lpstr>Guidance for Employers</vt:lpstr>
      <vt:lpstr>Certs and Your Employees</vt:lpstr>
      <vt:lpstr>How to Train an Employee</vt:lpstr>
      <vt:lpstr>Role-based certs have replaced older certs</vt:lpstr>
      <vt:lpstr>But Right Now? How?</vt:lpstr>
      <vt:lpstr>Beta Exams</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for Cert Exams</vt:lpstr>
      <vt:lpstr>Item Writer - Question Drifting</vt:lpstr>
      <vt:lpstr>After the exam is live</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198</cp:revision>
  <dcterms:created xsi:type="dcterms:W3CDTF">2015-09-09T01:48:28Z</dcterms:created>
  <dcterms:modified xsi:type="dcterms:W3CDTF">2020-10-02T02:25:31Z</dcterms:modified>
</cp:coreProperties>
</file>